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6"/>
  </p:notesMasterIdLst>
  <p:handoutMasterIdLst>
    <p:handoutMasterId r:id="rId17"/>
  </p:handoutMasterIdLst>
  <p:sldIdLst>
    <p:sldId id="263" r:id="rId4"/>
    <p:sldId id="394" r:id="rId5"/>
    <p:sldId id="361" r:id="rId6"/>
    <p:sldId id="267" r:id="rId7"/>
    <p:sldId id="396" r:id="rId8"/>
    <p:sldId id="404" r:id="rId9"/>
    <p:sldId id="406" r:id="rId10"/>
    <p:sldId id="409" r:id="rId11"/>
    <p:sldId id="399" r:id="rId12"/>
    <p:sldId id="410" r:id="rId13"/>
    <p:sldId id="411" r:id="rId14"/>
    <p:sldId id="407" r:id="rId15"/>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0"/>
            <p14:sldId id="411"/>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43" autoAdjust="0"/>
    <p:restoredTop sz="90104" autoAdjust="0"/>
  </p:normalViewPr>
  <p:slideViewPr>
    <p:cSldViewPr snapToGrid="0">
      <p:cViewPr varScale="1">
        <p:scale>
          <a:sx n="94" d="100"/>
          <a:sy n="94" d="100"/>
        </p:scale>
        <p:origin x="138" y="120"/>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2019/7/30</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2019/7/30</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2.jp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9.xml"/><Relationship Id="rId16"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 xmlns:a16="http://schemas.microsoft.com/office/drawing/2014/main" id="{9F61158F-00CB-457E-8228-AF09AF1D6263}"/>
              </a:ext>
            </a:extLst>
          </p:cNvPr>
          <p:cNvSpPr txBox="1"/>
          <p:nvPr/>
        </p:nvSpPr>
        <p:spPr>
          <a:xfrm>
            <a:off x="517928" y="1212681"/>
            <a:ext cx="6085653" cy="461665"/>
          </a:xfrm>
          <a:prstGeom prst="rect">
            <a:avLst/>
          </a:prstGeom>
          <a:noFill/>
        </p:spPr>
        <p:txBody>
          <a:bodyPr wrap="square" rtlCol="0">
            <a:spAutoFit/>
          </a:bodyPr>
          <a:lstStyle/>
          <a:p>
            <a:r>
              <a:rPr lang="en-US" altLang="ja-JP"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4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 xmlns:a16="http://schemas.microsoft.com/office/drawing/2014/main" id="{815C6898-2017-4BB8-8EB9-16B78A01BCF2}"/>
              </a:ext>
            </a:extLst>
          </p:cNvPr>
          <p:cNvSpPr txBox="1"/>
          <p:nvPr/>
        </p:nvSpPr>
        <p:spPr>
          <a:xfrm>
            <a:off x="663536" y="2354043"/>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 xmlns:a16="http://schemas.microsoft.com/office/drawing/2014/main" id="{F56231B6-9C16-4223-A7E9-60416FF4776A}"/>
                  </a:ext>
                </a:extLst>
              </p:cNvPr>
              <p:cNvSpPr/>
              <p:nvPr/>
            </p:nvSpPr>
            <p:spPr>
              <a:xfrm>
                <a:off x="860318" y="2645372"/>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860318" y="2645372"/>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 xmlns:a16="http://schemas.microsoft.com/office/drawing/2014/main" id="{EAEA4957-EF9E-474D-98E3-1F1E133CCF7F}"/>
                  </a:ext>
                </a:extLst>
              </p:cNvPr>
              <p:cNvSpPr/>
              <p:nvPr/>
            </p:nvSpPr>
            <p:spPr>
              <a:xfrm>
                <a:off x="860317" y="3087774"/>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860317" y="3087774"/>
                <a:ext cx="658578" cy="399148"/>
              </a:xfrm>
              <a:prstGeom prst="rect">
                <a:avLst/>
              </a:prstGeom>
              <a:blipFill rotWithShape="0">
                <a:blip r:embed="rId3"/>
                <a:stretch>
                  <a:fillRect b="-1538"/>
                </a:stretch>
              </a:blipFill>
            </p:spPr>
            <p:txBody>
              <a:bodyPr/>
              <a:lstStyle/>
              <a:p>
                <a:r>
                  <a:rPr lang="ja-JP" altLang="en-US">
                    <a:noFill/>
                  </a:rPr>
                  <a:t> </a:t>
                </a:r>
              </a:p>
            </p:txBody>
          </p:sp>
        </mc:Fallback>
      </mc:AlternateContent>
      <p:sp>
        <p:nvSpPr>
          <p:cNvPr id="9" name="テキスト ボックス 8">
            <a:extLst>
              <a:ext uri="{FF2B5EF4-FFF2-40B4-BE49-F238E27FC236}">
                <a16:creationId xmlns="" xmlns:a16="http://schemas.microsoft.com/office/drawing/2014/main" id="{D30D1D65-E2F5-457F-A576-4E0539615343}"/>
              </a:ext>
            </a:extLst>
          </p:cNvPr>
          <p:cNvSpPr txBox="1"/>
          <p:nvPr/>
        </p:nvSpPr>
        <p:spPr>
          <a:xfrm>
            <a:off x="4699075" y="2354044"/>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 xmlns:a16="http://schemas.microsoft.com/office/drawing/2014/main" id="{D530DC2B-19A5-4B43-A352-B761977BA811}"/>
                  </a:ext>
                </a:extLst>
              </p:cNvPr>
              <p:cNvSpPr/>
              <p:nvPr/>
            </p:nvSpPr>
            <p:spPr>
              <a:xfrm>
                <a:off x="4955509" y="2695658"/>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4955509" y="2695658"/>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 xmlns:a16="http://schemas.microsoft.com/office/drawing/2014/main" id="{400A9834-3F6F-4C6A-94F0-CD50FC34F0E2}"/>
                  </a:ext>
                </a:extLst>
              </p:cNvPr>
              <p:cNvSpPr/>
              <p:nvPr/>
            </p:nvSpPr>
            <p:spPr>
              <a:xfrm>
                <a:off x="4955506" y="3123121"/>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4955506" y="3123121"/>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 xmlns:a16="http://schemas.microsoft.com/office/drawing/2014/main" id="{B9EBFD01-1FD6-434F-A683-CF391D124120}"/>
              </a:ext>
            </a:extLst>
          </p:cNvPr>
          <p:cNvSpPr txBox="1"/>
          <p:nvPr/>
        </p:nvSpPr>
        <p:spPr>
          <a:xfrm>
            <a:off x="3930556" y="2739113"/>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 xmlns:a16="http://schemas.microsoft.com/office/drawing/2014/main" id="{46FF3262-82D0-4AC6-A6E6-5DB572149281}"/>
              </a:ext>
            </a:extLst>
          </p:cNvPr>
          <p:cNvSpPr/>
          <p:nvPr/>
        </p:nvSpPr>
        <p:spPr>
          <a:xfrm>
            <a:off x="517928" y="2527168"/>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 xmlns:a16="http://schemas.microsoft.com/office/drawing/2014/main" id="{8459B7D9-EA31-49B1-9FE2-B2556FADBBC1}"/>
              </a:ext>
            </a:extLst>
          </p:cNvPr>
          <p:cNvSpPr/>
          <p:nvPr/>
        </p:nvSpPr>
        <p:spPr>
          <a:xfrm>
            <a:off x="4596247" y="2529700"/>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A8CE8971-E44D-4DE1-98D0-ED02CC8CCA81}"/>
                  </a:ext>
                </a:extLst>
              </p:cNvPr>
              <p:cNvSpPr txBox="1"/>
              <p:nvPr/>
            </p:nvSpPr>
            <p:spPr>
              <a:xfrm>
                <a:off x="2736858" y="158874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36858" y="1588747"/>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 xmlns:a16="http://schemas.microsoft.com/office/drawing/2014/main" id="{EDDF51A8-9015-4635-8A61-A8D4FEE02753}"/>
              </a:ext>
            </a:extLst>
          </p:cNvPr>
          <p:cNvSpPr txBox="1"/>
          <p:nvPr/>
        </p:nvSpPr>
        <p:spPr>
          <a:xfrm>
            <a:off x="6018029" y="1749878"/>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1993</a:t>
            </a:r>
          </a:p>
          <a:p>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endPar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endParaRPr>
          </a:p>
        </p:txBody>
      </p:sp>
      <p:sp>
        <p:nvSpPr>
          <p:cNvPr id="22" name="円/楕円 21"/>
          <p:cNvSpPr/>
          <p:nvPr/>
        </p:nvSpPr>
        <p:spPr>
          <a:xfrm>
            <a:off x="1813844" y="2689795"/>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14693" y="2742698"/>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a:endCxn id="22" idx="7"/>
          </p:cNvCxnSpPr>
          <p:nvPr/>
        </p:nvCxnSpPr>
        <p:spPr>
          <a:xfrm flipH="1">
            <a:off x="2138712" y="2231359"/>
            <a:ext cx="1061759" cy="515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1"/>
          </p:cNvCxnSpPr>
          <p:nvPr/>
        </p:nvCxnSpPr>
        <p:spPr>
          <a:xfrm>
            <a:off x="5259655" y="2243591"/>
            <a:ext cx="1810777" cy="5557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図 34"/>
          <p:cNvPicPr/>
          <p:nvPr/>
        </p:nvPicPr>
        <p:blipFill rotWithShape="1">
          <a:blip r:embed="rId7">
            <a:extLst>
              <a:ext uri="{28A0092B-C50C-407E-A947-70E740481C1C}">
                <a14:useLocalDpi xmlns:a14="http://schemas.microsoft.com/office/drawing/2010/main" val="0"/>
              </a:ext>
            </a:extLst>
          </a:blip>
          <a:srcRect l="29868" r="25165"/>
          <a:stretch/>
        </p:blipFill>
        <p:spPr>
          <a:xfrm rot="5400000">
            <a:off x="557833" y="3628528"/>
            <a:ext cx="1349951" cy="2092552"/>
          </a:xfrm>
          <a:prstGeom prst="rect">
            <a:avLst/>
          </a:prstGeom>
        </p:spPr>
      </p:pic>
      <p:sp>
        <p:nvSpPr>
          <p:cNvPr id="36" name="テキスト ボックス 35">
            <a:extLst>
              <a:ext uri="{FF2B5EF4-FFF2-40B4-BE49-F238E27FC236}">
                <a16:creationId xmlns="" xmlns:a16="http://schemas.microsoft.com/office/drawing/2014/main" id="{B9EBFD01-1FD6-434F-A683-CF391D124120}"/>
              </a:ext>
            </a:extLst>
          </p:cNvPr>
          <p:cNvSpPr txBox="1"/>
          <p:nvPr/>
        </p:nvSpPr>
        <p:spPr>
          <a:xfrm>
            <a:off x="2241990" y="4356365"/>
            <a:ext cx="530090" cy="715581"/>
          </a:xfrm>
          <a:prstGeom prst="rect">
            <a:avLst/>
          </a:prstGeom>
          <a:noFill/>
        </p:spPr>
        <p:txBody>
          <a:bodyPr wrap="square" rtlCol="0">
            <a:spAutoFit/>
          </a:bodyPr>
          <a:lstStyle/>
          <a:p>
            <a:r>
              <a:rPr lang="en-US" altLang="ja-JP" sz="4050" dirty="0"/>
              <a:t>×</a:t>
            </a:r>
            <a:endParaRPr lang="ja-JP" altLang="en-US" sz="4050" dirty="0"/>
          </a:p>
        </p:txBody>
      </p:sp>
      <p:pic>
        <p:nvPicPr>
          <p:cNvPr id="37" name="図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9492" y="3930195"/>
            <a:ext cx="1739583" cy="1739583"/>
          </a:xfrm>
          <a:prstGeom prst="rect">
            <a:avLst/>
          </a:prstGeom>
        </p:spPr>
      </p:pic>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4761210" y="4151590"/>
            <a:ext cx="4214069"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・実用的な体系の計算が可能</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a:t>
            </a:r>
            <a:r>
              <a:rPr lang="en-US" altLang="ja-JP" sz="1000" dirty="0" smtClean="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2013</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smtClean="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a:t>
            </a:r>
            <a:r>
              <a:rPr lang="en-US" altLang="ja-JP" sz="1000" dirty="0" smtClean="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smtClean="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 xmlns:a16="http://schemas.microsoft.com/office/drawing/2014/main" id="{8D37FE31-90B8-E340-A5C3-FFAD4573B590}"/>
                  </a:ext>
                </a:extLst>
              </p:cNvPr>
              <p:cNvSpPr txBox="1"/>
              <p:nvPr/>
            </p:nvSpPr>
            <p:spPr>
              <a:xfrm>
                <a:off x="2441077" y="3049984"/>
                <a:ext cx="952184" cy="161583"/>
              </a:xfrm>
              <a:prstGeom prst="rect">
                <a:avLst/>
              </a:prstGeom>
              <a:noFill/>
            </p:spPr>
            <p:txBody>
              <a:bodyPr wrap="none" lIns="0" tIns="0" rIns="0" bIns="0" rtlCol="0">
                <a:spAutoFit/>
              </a:bodyPr>
              <a:lstStyle/>
              <a:p>
                <a:r>
                  <a:rPr lang="en-US" altLang="ja-JP" sz="1050" b="1" dirty="0" smtClean="0"/>
                  <a:t>n </a:t>
                </a:r>
                <a14:m>
                  <m:oMath xmlns:m="http://schemas.openxmlformats.org/officeDocument/2006/math">
                    <m:r>
                      <a:rPr lang="en-US" altLang="ja-JP" sz="1050" b="1" i="1" smtClean="0">
                        <a:latin typeface="Cambria Math" panose="02040503050406030204" pitchFamily="18" charset="0"/>
                      </a:rPr>
                      <m:t>:</m:t>
                    </m:r>
                  </m:oMath>
                </a14:m>
                <a:r>
                  <a:rPr lang="ja-JP" altLang="en-US" sz="1050" dirty="0" smtClean="0"/>
                  <a:t>法線ベクトル</a:t>
                </a:r>
                <a:endParaRPr lang="ja-JP" altLang="en-US" sz="1050" dirty="0"/>
              </a:p>
            </p:txBody>
          </p:sp>
        </mc:Choice>
        <mc:Fallback xmlns="">
          <p:sp>
            <p:nvSpPr>
              <p:cNvPr id="61" name="テキスト ボックス 60">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2441077" y="3049984"/>
                <a:ext cx="952184" cy="161583"/>
              </a:xfrm>
              <a:prstGeom prst="rect">
                <a:avLst/>
              </a:prstGeom>
              <a:blipFill rotWithShape="0">
                <a:blip r:embed="rId15"/>
                <a:stretch>
                  <a:fillRect l="-8280" t="-25926" r="-8280"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 xmlns:a16="http://schemas.microsoft.com/office/drawing/2014/main" id="{301E7F27-8035-4D4E-AE18-BDB449D661E6}"/>
              </a:ext>
            </a:extLst>
          </p:cNvPr>
          <p:cNvSpPr/>
          <p:nvPr/>
        </p:nvSpPr>
        <p:spPr>
          <a:xfrm>
            <a:off x="488373" y="1901843"/>
            <a:ext cx="3586333" cy="1532460"/>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 xmlns:a16="http://schemas.microsoft.com/office/drawing/2014/main" id="{301E7F27-8035-4D4E-AE18-BDB449D661E6}"/>
              </a:ext>
            </a:extLst>
          </p:cNvPr>
          <p:cNvSpPr/>
          <p:nvPr/>
        </p:nvSpPr>
        <p:spPr>
          <a:xfrm>
            <a:off x="4377692" y="1888356"/>
            <a:ext cx="4541673" cy="2157698"/>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 xmlns:a16="http://schemas.microsoft.com/office/drawing/2014/main" id="{646341F0-915A-0B49-A1AB-9E168C0FE229}"/>
              </a:ext>
            </a:extLst>
          </p:cNvPr>
          <p:cNvSpPr txBox="1"/>
          <p:nvPr/>
        </p:nvSpPr>
        <p:spPr>
          <a:xfrm>
            <a:off x="920194" y="5760970"/>
            <a:ext cx="783277" cy="338554"/>
          </a:xfrm>
          <a:prstGeom prst="rect">
            <a:avLst/>
          </a:prstGeom>
          <a:noFill/>
        </p:spPr>
        <p:txBody>
          <a:bodyPr wrap="square" rtlCol="0">
            <a:spAutoFit/>
          </a:bodyPr>
          <a:lstStyle/>
          <a:p>
            <a:pPr algn="ctr"/>
            <a:r>
              <a:rPr lang="en-US" altLang="ja-JP" sz="1600" dirty="0" smtClean="0"/>
              <a:t>SDF</a:t>
            </a:r>
            <a:endParaRPr lang="en-US" altLang="ja-JP" sz="1600" dirty="0"/>
          </a:p>
        </p:txBody>
      </p:sp>
      <p:sp>
        <p:nvSpPr>
          <p:cNvPr id="69" name="テキスト ボックス 68">
            <a:extLst>
              <a:ext uri="{FF2B5EF4-FFF2-40B4-BE49-F238E27FC236}">
                <a16:creationId xmlns="" xmlns:a16="http://schemas.microsoft.com/office/drawing/2014/main" id="{646341F0-915A-0B49-A1AB-9E168C0FE229}"/>
              </a:ext>
            </a:extLst>
          </p:cNvPr>
          <p:cNvSpPr txBox="1"/>
          <p:nvPr/>
        </p:nvSpPr>
        <p:spPr>
          <a:xfrm>
            <a:off x="2828327" y="5745582"/>
            <a:ext cx="783277" cy="338554"/>
          </a:xfrm>
          <a:prstGeom prst="rect">
            <a:avLst/>
          </a:prstGeom>
          <a:noFill/>
        </p:spPr>
        <p:txBody>
          <a:bodyPr wrap="square" rtlCol="0">
            <a:spAutoFit/>
          </a:bodyPr>
          <a:lstStyle/>
          <a:p>
            <a:pPr algn="ctr"/>
            <a:r>
              <a:rPr lang="en-US" altLang="ja-JP" sz="1600" dirty="0" smtClean="0"/>
              <a:t>IBM</a:t>
            </a:r>
            <a:endParaRPr lang="en-US" altLang="ja-JP" sz="1600" dirty="0"/>
          </a:p>
        </p:txBody>
      </p:sp>
      <p:sp>
        <p:nvSpPr>
          <p:cNvPr id="70" name="テキスト ボックス 69">
            <a:extLst>
              <a:ext uri="{FF2B5EF4-FFF2-40B4-BE49-F238E27FC236}">
                <a16:creationId xmlns=""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作用メカニズムは明らかになっていない。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8" r="45138" b="34019"/>
          <a:stretch/>
        </p:blipFill>
        <p:spPr>
          <a:xfrm>
            <a:off x="605586" y="2258233"/>
            <a:ext cx="2369534" cy="2291893"/>
          </a:xfrm>
          <a:prstGeom prst="rect">
            <a:avLst/>
          </a:prstGeom>
          <a:ln w="19050">
            <a:no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63440" y="1053944"/>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322837" y="1467651"/>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の生産に用いられる。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充填時間の短縮による効率改善が望まれる。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286836" y="150556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378998" y="4843890"/>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289759" y="2584871"/>
            <a:ext cx="445425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下杵の降下はその上部と粉末の間に低圧領域をつくりだしていることが実験により明らかにされた。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4162447" y="2123206"/>
            <a:ext cx="473034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低圧領域が発生する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247950" y="262160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 xmlns:a16="http://schemas.microsoft.com/office/drawing/2014/main" id="{2DFC3633-BC81-47E0-B028-6FEFC1104494}"/>
              </a:ext>
            </a:extLst>
          </p:cNvPr>
          <p:cNvSpPr txBox="1"/>
          <p:nvPr/>
        </p:nvSpPr>
        <p:spPr>
          <a:xfrm>
            <a:off x="4289759" y="4033304"/>
            <a:ext cx="444989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吸引効果によってどのような力が粒子に作用し、充填が促進されるのか明らかになっていない。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974C79EA-8A63-4D4B-8A89-C03D922E2A75}"/>
              </a:ext>
            </a:extLst>
          </p:cNvPr>
          <p:cNvSpPr/>
          <p:nvPr/>
        </p:nvSpPr>
        <p:spPr>
          <a:xfrm>
            <a:off x="4244041" y="407891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7698C3BB-716A-AE45-89BB-89A7A0FA5B91}"/>
              </a:ext>
            </a:extLst>
          </p:cNvPr>
          <p:cNvSpPr txBox="1"/>
          <p:nvPr/>
        </p:nvSpPr>
        <p:spPr>
          <a:xfrm>
            <a:off x="4158087" y="3586909"/>
            <a:ext cx="460383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粒子に作用する力が不明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2DFC3633-BC81-47E0-B028-6FEFC1104494}"/>
              </a:ext>
            </a:extLst>
          </p:cNvPr>
          <p:cNvSpPr txBox="1"/>
          <p:nvPr/>
        </p:nvSpPr>
        <p:spPr>
          <a:xfrm>
            <a:off x="4279590" y="5127880"/>
            <a:ext cx="448233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吸引効果を発生させる下杵の降下について、その速度が吸引効果に与える影響が明らかになっていない。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正方形/長方形 29">
            <a:extLst>
              <a:ext uri="{FF2B5EF4-FFF2-40B4-BE49-F238E27FC236}">
                <a16:creationId xmlns="" xmlns:a16="http://schemas.microsoft.com/office/drawing/2014/main" id="{974C79EA-8A63-4D4B-8A89-C03D922E2A75}"/>
              </a:ext>
            </a:extLst>
          </p:cNvPr>
          <p:cNvSpPr/>
          <p:nvPr/>
        </p:nvSpPr>
        <p:spPr>
          <a:xfrm>
            <a:off x="4244040" y="517636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7698C3BB-716A-AE45-89BB-89A7A0FA5B91}"/>
              </a:ext>
            </a:extLst>
          </p:cNvPr>
          <p:cNvSpPr txBox="1"/>
          <p:nvPr/>
        </p:nvSpPr>
        <p:spPr>
          <a:xfrm>
            <a:off x="4158086" y="4684359"/>
            <a:ext cx="460383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下杵の降下速度の影響が不明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899959" y="3227160"/>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 name="正方形/長方形 1"/>
          <p:cNvSpPr/>
          <p:nvPr/>
        </p:nvSpPr>
        <p:spPr>
          <a:xfrm>
            <a:off x="1122494" y="3404179"/>
            <a:ext cx="1095272" cy="1097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 本研究の目的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 xmlns:a16="http://schemas.microsoft.com/office/drawing/2014/main" id="{2DFC3633-BC81-47E0-B028-6FEFC1104494}"/>
              </a:ext>
            </a:extLst>
          </p:cNvPr>
          <p:cNvSpPr txBox="1"/>
          <p:nvPr/>
        </p:nvSpPr>
        <p:spPr>
          <a:xfrm>
            <a:off x="446869" y="1670389"/>
            <a:ext cx="5520751"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・内部の挙動がわからない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・任意の下杵降下速度を設定することが困難</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・箇所、状態によらず観測可能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 xmlns:a16="http://schemas.microsoft.com/office/drawing/2014/main"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620" y="1160575"/>
            <a:ext cx="2925221" cy="292522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649801" y="1081897"/>
            <a:ext cx="3259980" cy="1200329"/>
          </a:xfrm>
          <a:prstGeom prst="rect">
            <a:avLst/>
          </a:prstGeom>
          <a:noFill/>
        </p:spPr>
        <p:txBody>
          <a:bodyPr wrap="square" rtlCol="0">
            <a:spAutoFit/>
          </a:bodyPr>
          <a:lstStyle/>
          <a:p>
            <a:r>
              <a:rPr lang="ja-JP" altLang="en-US" sz="2400" dirty="0" smtClean="0"/>
              <a:t>下杵の降下速度</a:t>
            </a:r>
            <a:r>
              <a:rPr lang="ja-JP" altLang="en-US" sz="2400" dirty="0"/>
              <a:t>が大きいと</a:t>
            </a:r>
            <a:r>
              <a:rPr lang="ja-JP" altLang="en-US" sz="2400" dirty="0" smtClean="0"/>
              <a:t>粒子、空気</a:t>
            </a:r>
            <a:r>
              <a:rPr lang="ja-JP" altLang="en-US" sz="2400" dirty="0"/>
              <a:t>ともに</a:t>
            </a:r>
            <a:r>
              <a:rPr lang="ja-JP" altLang="en-US" sz="2400" dirty="0" smtClean="0"/>
              <a:t>多く</a:t>
            </a:r>
            <a:r>
              <a:rPr lang="ja-JP" altLang="en-US" sz="2400" dirty="0"/>
              <a:t>入り込む</a:t>
            </a:r>
            <a:endParaRPr lang="en-US" altLang="ja-JP" sz="2400" dirty="0"/>
          </a:p>
        </p:txBody>
      </p:sp>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5295900" y="1484239"/>
            <a:ext cx="353901" cy="19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1049434" y="561025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stCxn id="33" idx="1"/>
            <a:endCxn id="31" idx="6"/>
          </p:cNvCxnSpPr>
          <p:nvPr/>
        </p:nvCxnSpPr>
        <p:spPr>
          <a:xfrm flipH="1">
            <a:off x="5247349" y="3326133"/>
            <a:ext cx="316725"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5564074" y="3095300"/>
            <a:ext cx="3579925" cy="461665"/>
          </a:xfrm>
          <a:prstGeom prst="rect">
            <a:avLst/>
          </a:prstGeom>
          <a:noFill/>
        </p:spPr>
        <p:txBody>
          <a:bodyPr wrap="square" rtlCol="0">
            <a:spAutoFit/>
          </a:bodyPr>
          <a:lstStyle/>
          <a:p>
            <a:r>
              <a:rPr lang="ja-JP" altLang="en-US" sz="2400" dirty="0"/>
              <a:t>中心部分</a:t>
            </a:r>
            <a:r>
              <a:rPr lang="ja-JP" altLang="en-US" sz="2400" dirty="0" smtClean="0"/>
              <a:t>に粒子が集まる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42" name="テキスト ボックス 41"/>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 y="946902"/>
            <a:ext cx="4201832" cy="3151373"/>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601088" y="1300053"/>
            <a:ext cx="574274" cy="1395837"/>
          </a:xfrm>
          <a:prstGeom prst="roundRect">
            <a:avLst/>
          </a:prstGeom>
          <a:noFill/>
          <a:ln w="28575">
            <a:solidFill>
              <a:srgbClr val="3F97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F97A4"/>
              </a:solidFill>
            </a:endParaRPr>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015775" y="2267539"/>
            <a:ext cx="1198430" cy="1095421"/>
          </a:xfrm>
          <a:prstGeom prst="roundRect">
            <a:avLst/>
          </a:prstGeom>
          <a:noFill/>
          <a:ln w="28575">
            <a:solidFill>
              <a:srgbClr val="3F97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F97A4"/>
              </a:solidFill>
            </a:endParaRPr>
          </a:p>
        </p:txBody>
      </p: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1047559" y="5742287"/>
            <a:ext cx="2964584" cy="307777"/>
          </a:xfrm>
          <a:prstGeom prst="rect">
            <a:avLst/>
          </a:prstGeom>
          <a:noFill/>
        </p:spPr>
        <p:txBody>
          <a:bodyPr wrap="square" rtlCol="0">
            <a:spAutoFit/>
          </a:bodyPr>
          <a:lstStyle/>
          <a:p>
            <a:pPr algn="ctr"/>
            <a:r>
              <a:rPr lang="ja-JP" altLang="en-US" sz="1400" dirty="0"/>
              <a:t>フラックスの観測面</a:t>
            </a:r>
            <a:endParaRPr lang="en-US" altLang="ja-JP" sz="1400" dirty="0"/>
          </a:p>
        </p:txBody>
      </p:sp>
      <p:sp>
        <p:nvSpPr>
          <p:cNvPr id="14" name="テキスト ボックス 13">
            <a:extLst>
              <a:ext uri="{FF2B5EF4-FFF2-40B4-BE49-F238E27FC236}">
                <a16:creationId xmlns="" xmlns:a16="http://schemas.microsoft.com/office/drawing/2014/main" id="{2593B1A0-6823-834D-BB53-4E3E518EA3D6}"/>
              </a:ext>
            </a:extLst>
          </p:cNvPr>
          <p:cNvSpPr txBox="1"/>
          <p:nvPr/>
        </p:nvSpPr>
        <p:spPr>
          <a:xfrm>
            <a:off x="4529136" y="1724916"/>
            <a:ext cx="4540182" cy="769441"/>
          </a:xfrm>
          <a:prstGeom prst="rect">
            <a:avLst/>
          </a:prstGeom>
          <a:noFill/>
        </p:spPr>
        <p:txBody>
          <a:bodyPr wrap="square" rtlCol="0">
            <a:spAutoFit/>
          </a:bodyPr>
          <a:lstStyle/>
          <a:p>
            <a:r>
              <a:rPr lang="ja-JP" altLang="en-US" sz="2200" dirty="0" smtClean="0">
                <a:solidFill>
                  <a:srgbClr val="FF0000"/>
                </a:solidFill>
                <a:latin typeface="メイリオ" panose="020B0604030504040204" pitchFamily="50" charset="-128"/>
                <a:ea typeface="メイリオ" panose="020B0604030504040204" pitchFamily="50" charset="-128"/>
              </a:rPr>
              <a:t>一定以上の下杵の降下速度</a:t>
            </a:r>
            <a:r>
              <a:rPr lang="ja-JP" altLang="en-US" sz="2200" dirty="0" smtClean="0">
                <a:latin typeface="メイリオ" panose="020B0604030504040204" pitchFamily="50" charset="-128"/>
                <a:ea typeface="メイリオ" panose="020B0604030504040204" pitchFamily="50" charset="-128"/>
              </a:rPr>
              <a:t>が吸引</a:t>
            </a:r>
            <a:r>
              <a:rPr lang="ja-JP" altLang="en-US" sz="2200" dirty="0">
                <a:latin typeface="メイリオ" panose="020B0604030504040204" pitchFamily="50" charset="-128"/>
                <a:ea typeface="メイリオ" panose="020B0604030504040204" pitchFamily="50" charset="-128"/>
              </a:rPr>
              <a:t>効果の発生に</a:t>
            </a:r>
            <a:r>
              <a:rPr lang="ja-JP" altLang="en-US" sz="2200" dirty="0" smtClean="0">
                <a:latin typeface="メイリオ" panose="020B0604030504040204" pitchFamily="50" charset="-128"/>
                <a:ea typeface="メイリオ" panose="020B0604030504040204" pitchFamily="50" charset="-128"/>
              </a:rPr>
              <a:t>は必要と考えられる</a:t>
            </a:r>
            <a:endParaRPr lang="en-US" altLang="ja-JP" sz="22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59" y="4259995"/>
            <a:ext cx="2964584" cy="1482292"/>
          </a:xfrm>
          <a:prstGeom prst="rect">
            <a:avLst/>
          </a:prstGeom>
        </p:spPr>
      </p:pic>
      <p:sp>
        <p:nvSpPr>
          <p:cNvPr id="17" name="テキスト ボックス 16">
            <a:extLst>
              <a:ext uri="{FF2B5EF4-FFF2-40B4-BE49-F238E27FC236}">
                <a16:creationId xmlns="" xmlns:a16="http://schemas.microsoft.com/office/drawing/2014/main" id="{2593B1A0-6823-834D-BB53-4E3E518EA3D6}"/>
              </a:ext>
            </a:extLst>
          </p:cNvPr>
          <p:cNvSpPr txBox="1"/>
          <p:nvPr/>
        </p:nvSpPr>
        <p:spPr>
          <a:xfrm>
            <a:off x="4384712" y="1324806"/>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a:t>
            </a:r>
            <a:r>
              <a:rPr lang="en-US" altLang="ja-JP" dirty="0" smtClean="0">
                <a:latin typeface="メイリオ" panose="020B0604030504040204" pitchFamily="50" charset="-128"/>
                <a:ea typeface="メイリオ" panose="020B0604030504040204" pitchFamily="50" charset="-128"/>
              </a:rPr>
              <a:t>mm/s</a:t>
            </a:r>
            <a:r>
              <a:rPr lang="ja-JP" altLang="en-US" dirty="0" smtClean="0">
                <a:latin typeface="メイリオ" panose="020B0604030504040204" pitchFamily="50" charset="-128"/>
                <a:ea typeface="メイリオ" panose="020B0604030504040204" pitchFamily="50" charset="-128"/>
              </a:rPr>
              <a:t>の変化が他のケースと</a:t>
            </a:r>
            <a:r>
              <a:rPr lang="ja-JP" altLang="en-US" dirty="0">
                <a:latin typeface="メイリオ" panose="020B0604030504040204" pitchFamily="50" charset="-128"/>
                <a:ea typeface="メイリオ" panose="020B0604030504040204" pitchFamily="50" charset="-128"/>
              </a:rPr>
              <a:t>異なる</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 xmlns:a16="http://schemas.microsoft.com/office/drawing/2014/main"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smtClean="0">
                <a:solidFill>
                  <a:srgbClr val="FF0000"/>
                </a:solidFill>
                <a:latin typeface="メイリオ" panose="020B0604030504040204" pitchFamily="50" charset="-128"/>
                <a:ea typeface="メイリオ" panose="020B0604030504040204" pitchFamily="50" charset="-128"/>
              </a:rPr>
              <a:t>下杵降下の瞬間の作用</a:t>
            </a:r>
            <a:r>
              <a:rPr lang="ja-JP" altLang="en-US" sz="2200" dirty="0" smtClean="0">
                <a:latin typeface="メイリオ" panose="020B0604030504040204" pitchFamily="50" charset="-128"/>
                <a:ea typeface="メイリオ" panose="020B0604030504040204" pitchFamily="50" charset="-128"/>
              </a:rPr>
              <a:t>が吸引効果を発生させている</a:t>
            </a:r>
            <a:endParaRPr lang="en-US" altLang="ja-JP" sz="22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384712" y="2785047"/>
            <a:ext cx="4673562"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②充填の初期に</a:t>
            </a:r>
            <a:r>
              <a:rPr lang="ja-JP" altLang="en-US" dirty="0">
                <a:latin typeface="メイリオ" panose="020B0604030504040204" pitchFamily="50" charset="-128"/>
                <a:ea typeface="メイリオ" panose="020B0604030504040204" pitchFamily="50" charset="-128"/>
              </a:rPr>
              <a:t>フラックスが上昇</a:t>
            </a:r>
            <a:endParaRPr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2593B1A0-6823-834D-BB53-4E3E518EA3D6}"/>
              </a:ext>
            </a:extLst>
          </p:cNvPr>
          <p:cNvSpPr txBox="1"/>
          <p:nvPr/>
        </p:nvSpPr>
        <p:spPr>
          <a:xfrm>
            <a:off x="4529136" y="4674455"/>
            <a:ext cx="4540182" cy="1107996"/>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上昇</a:t>
            </a:r>
            <a:r>
              <a:rPr lang="ja-JP" altLang="en-US" sz="2200" dirty="0">
                <a:latin typeface="メイリオ" panose="020B0604030504040204" pitchFamily="50" charset="-128"/>
                <a:ea typeface="メイリオ" panose="020B0604030504040204" pitchFamily="50" charset="-128"/>
              </a:rPr>
              <a:t>が現れる早さが充填完了時間の短さと</a:t>
            </a:r>
            <a:r>
              <a:rPr lang="ja-JP" altLang="en-US" sz="2200" dirty="0" smtClean="0">
                <a:latin typeface="メイリオ" panose="020B0604030504040204" pitchFamily="50" charset="-128"/>
                <a:ea typeface="メイリオ" panose="020B0604030504040204" pitchFamily="50" charset="-128"/>
              </a:rPr>
              <a:t>一致</a:t>
            </a:r>
            <a:endParaRPr lang="en-US" altLang="ja-JP" sz="2200" dirty="0" smtClean="0">
              <a:latin typeface="メイリオ" panose="020B0604030504040204" pitchFamily="50" charset="-128"/>
              <a:ea typeface="メイリオ" panose="020B0604030504040204" pitchFamily="50" charset="-128"/>
            </a:endParaRPr>
          </a:p>
          <a:p>
            <a:r>
              <a:rPr lang="en-US" altLang="ja-JP" sz="2200" dirty="0" smtClean="0">
                <a:latin typeface="メイリオ" panose="020B0604030504040204" pitchFamily="50" charset="-128"/>
                <a:ea typeface="メイリオ" panose="020B0604030504040204" pitchFamily="50" charset="-128"/>
              </a:rPr>
              <a:t>(500 mm/s</a:t>
            </a:r>
            <a:r>
              <a:rPr lang="ja-JP" altLang="en-US" sz="2200" dirty="0" smtClean="0">
                <a:latin typeface="メイリオ" panose="020B0604030504040204" pitchFamily="50" charset="-128"/>
                <a:ea typeface="メイリオ" panose="020B0604030504040204" pitchFamily="50" charset="-128"/>
              </a:rPr>
              <a:t>が一番早い）</a:t>
            </a:r>
            <a:endParaRPr lang="en-US" altLang="ja-JP" sz="2200" dirty="0" smtClean="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 xmlns:a16="http://schemas.microsoft.com/office/drawing/2014/main" id="{2593B1A0-6823-834D-BB53-4E3E518EA3D6}"/>
              </a:ext>
            </a:extLst>
          </p:cNvPr>
          <p:cNvSpPr txBox="1"/>
          <p:nvPr/>
        </p:nvSpPr>
        <p:spPr>
          <a:xfrm>
            <a:off x="4384712" y="4260161"/>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③充填の終盤にフラックスが上昇</a:t>
            </a:r>
            <a:endParaRPr lang="en-US" altLang="ja-JP"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 xmlns:a16="http://schemas.microsoft.com/office/drawing/2014/main" id="{2593B1A0-6823-834D-BB53-4E3E518EA3D6}"/>
              </a:ext>
            </a:extLst>
          </p:cNvPr>
          <p:cNvSpPr txBox="1"/>
          <p:nvPr/>
        </p:nvSpPr>
        <p:spPr>
          <a:xfrm>
            <a:off x="3561983" y="2588853"/>
            <a:ext cx="430291" cy="461665"/>
          </a:xfrm>
          <a:prstGeom prst="rect">
            <a:avLst/>
          </a:prstGeom>
          <a:noFill/>
        </p:spPr>
        <p:txBody>
          <a:bodyPr wrap="square" rtlCol="0">
            <a:spAutoFit/>
          </a:bodyPr>
          <a:lstStyle/>
          <a:p>
            <a:r>
              <a:rPr lang="ja-JP" altLang="en-US" sz="2400" dirty="0">
                <a:solidFill>
                  <a:srgbClr val="3F97A4"/>
                </a:solidFill>
                <a:latin typeface="メイリオ" panose="020B0604030504040204" pitchFamily="50" charset="-128"/>
                <a:ea typeface="メイリオ" panose="020B0604030504040204" pitchFamily="50" charset="-128"/>
              </a:rPr>
              <a:t>①</a:t>
            </a:r>
            <a:endParaRPr lang="en-US" altLang="ja-JP" sz="2400" dirty="0">
              <a:solidFill>
                <a:srgbClr val="3F97A4"/>
              </a:solidFill>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498996" y="2921518"/>
            <a:ext cx="205920" cy="369606"/>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 xmlns:a16="http://schemas.microsoft.com/office/drawing/2014/main" id="{2593B1A0-6823-834D-BB53-4E3E518EA3D6}"/>
              </a:ext>
            </a:extLst>
          </p:cNvPr>
          <p:cNvSpPr txBox="1"/>
          <p:nvPr/>
        </p:nvSpPr>
        <p:spPr>
          <a:xfrm>
            <a:off x="1163279" y="1352928"/>
            <a:ext cx="430291" cy="461665"/>
          </a:xfrm>
          <a:prstGeom prst="rect">
            <a:avLst/>
          </a:prstGeom>
          <a:noFill/>
        </p:spPr>
        <p:txBody>
          <a:bodyPr wrap="square" rtlCol="0">
            <a:spAutoFit/>
          </a:bodyPr>
          <a:lstStyle/>
          <a:p>
            <a:r>
              <a:rPr lang="ja-JP" altLang="en-US" sz="2400" dirty="0">
                <a:solidFill>
                  <a:srgbClr val="3F97A4"/>
                </a:solidFill>
                <a:latin typeface="メイリオ" panose="020B0604030504040204" pitchFamily="50" charset="-128"/>
                <a:ea typeface="メイリオ" panose="020B0604030504040204" pitchFamily="50" charset="-128"/>
              </a:rPr>
              <a:t>②</a:t>
            </a:r>
            <a:endParaRPr lang="en-US" altLang="ja-JP" sz="2400" dirty="0">
              <a:solidFill>
                <a:srgbClr val="3F97A4"/>
              </a:solidFill>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 xmlns:a16="http://schemas.microsoft.com/office/drawing/2014/main" id="{2593B1A0-6823-834D-BB53-4E3E518EA3D6}"/>
              </a:ext>
            </a:extLst>
          </p:cNvPr>
          <p:cNvSpPr txBox="1"/>
          <p:nvPr/>
        </p:nvSpPr>
        <p:spPr>
          <a:xfrm>
            <a:off x="2640981" y="1886407"/>
            <a:ext cx="430291" cy="461665"/>
          </a:xfrm>
          <a:prstGeom prst="rect">
            <a:avLst/>
          </a:prstGeom>
          <a:noFill/>
        </p:spPr>
        <p:txBody>
          <a:bodyPr wrap="square" rtlCol="0">
            <a:spAutoFit/>
          </a:bodyPr>
          <a:lstStyle/>
          <a:p>
            <a:r>
              <a:rPr lang="ja-JP" altLang="en-US" sz="2400" dirty="0">
                <a:solidFill>
                  <a:srgbClr val="3F97A4"/>
                </a:solidFill>
                <a:latin typeface="メイリオ" panose="020B0604030504040204" pitchFamily="50" charset="-128"/>
                <a:ea typeface="メイリオ" panose="020B0604030504040204" pitchFamily="50" charset="-128"/>
              </a:rPr>
              <a:t>③</a:t>
            </a:r>
            <a:endParaRPr lang="en-US" altLang="ja-JP" sz="2400" dirty="0">
              <a:solidFill>
                <a:srgbClr val="3F97A4"/>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7439" y="988231"/>
            <a:ext cx="2752921" cy="2064691"/>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646316" y="558543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1217560" y="5680898"/>
            <a:ext cx="6006200"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下杵の</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瞬間的な</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降下</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が</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効果を生みだす</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6672137" y="537623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cxnSp>
        <p:nvCxnSpPr>
          <p:cNvPr id="23" name="直線コネクタ 22"/>
          <p:cNvCxnSpPr/>
          <p:nvPr/>
        </p:nvCxnSpPr>
        <p:spPr>
          <a:xfrm>
            <a:off x="6596431" y="1025379"/>
            <a:ext cx="9426" cy="2331516"/>
          </a:xfrm>
          <a:prstGeom prst="line">
            <a:avLst/>
          </a:prstGeom>
          <a:ln w="19050">
            <a:solidFill>
              <a:srgbClr val="3F97A4"/>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 xmlns:a16="http://schemas.microsoft.com/office/drawing/2014/main" id="{2593B1A0-6823-834D-BB53-4E3E518EA3D6}"/>
              </a:ext>
            </a:extLst>
          </p:cNvPr>
          <p:cNvSpPr txBox="1"/>
          <p:nvPr/>
        </p:nvSpPr>
        <p:spPr>
          <a:xfrm>
            <a:off x="5525062" y="3035635"/>
            <a:ext cx="1247211" cy="461665"/>
          </a:xfrm>
          <a:prstGeom prst="rect">
            <a:avLst/>
          </a:prstGeom>
          <a:noFill/>
        </p:spPr>
        <p:txBody>
          <a:bodyPr wrap="square" rtlCol="0">
            <a:spAutoFit/>
          </a:bodyPr>
          <a:lstStyle/>
          <a:p>
            <a:pPr algn="ctr"/>
            <a:r>
              <a:rPr lang="en-US" altLang="ja-JP" sz="2400" dirty="0"/>
              <a:t>0.002 s</a:t>
            </a:r>
          </a:p>
        </p:txBody>
      </p:sp>
      <p:sp>
        <p:nvSpPr>
          <p:cNvPr id="39" name="テキスト ボックス 38">
            <a:extLst>
              <a:ext uri="{FF2B5EF4-FFF2-40B4-BE49-F238E27FC236}">
                <a16:creationId xmlns="" xmlns:a16="http://schemas.microsoft.com/office/drawing/2014/main" id="{8040607D-C2AF-4B1D-8B0F-8EE53AB94E73}"/>
              </a:ext>
            </a:extLst>
          </p:cNvPr>
          <p:cNvSpPr txBox="1"/>
          <p:nvPr/>
        </p:nvSpPr>
        <p:spPr>
          <a:xfrm>
            <a:off x="4297442" y="2607981"/>
            <a:ext cx="1721768" cy="707886"/>
          </a:xfrm>
          <a:prstGeom prst="rect">
            <a:avLst/>
          </a:prstGeom>
          <a:noFill/>
        </p:spPr>
        <p:txBody>
          <a:bodyPr wrap="square" rtlCol="0">
            <a:spAutoFit/>
          </a:bodyPr>
          <a:lstStyle/>
          <a:p>
            <a:r>
              <a:rPr lang="ja-JP" altLang="en-US" sz="2000" dirty="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8</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a:latin typeface="Arial" panose="020B0604020202020204" pitchFamily="34" charset="0"/>
                <a:ea typeface="メイリオ" panose="020B0604030504040204" pitchFamily="50" charset="-128"/>
                <a:cs typeface="Arial" panose="020B0604020202020204" pitchFamily="34" charset="0"/>
              </a:rPr>
              <a:t>（最大）</a:t>
            </a:r>
          </a:p>
        </p:txBody>
      </p:sp>
      <p:sp>
        <p:nvSpPr>
          <p:cNvPr id="41" name="テキスト ボックス 40">
            <a:extLst>
              <a:ext uri="{FF2B5EF4-FFF2-40B4-BE49-F238E27FC236}">
                <a16:creationId xmlns="" xmlns:a16="http://schemas.microsoft.com/office/drawing/2014/main" id="{2593B1A0-6823-834D-BB53-4E3E518EA3D6}"/>
              </a:ext>
            </a:extLst>
          </p:cNvPr>
          <p:cNvSpPr txBox="1"/>
          <p:nvPr/>
        </p:nvSpPr>
        <p:spPr>
          <a:xfrm>
            <a:off x="4268487" y="4341861"/>
            <a:ext cx="4807300"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・下杵の降下速度に比例</a:t>
            </a:r>
            <a:r>
              <a:rPr lang="ja-JP" altLang="en-US" sz="2000" dirty="0" smtClean="0">
                <a:latin typeface="メイリオ" panose="020B0604030504040204" pitchFamily="50" charset="-128"/>
                <a:ea typeface="メイリオ" panose="020B0604030504040204" pitchFamily="50" charset="-128"/>
              </a:rPr>
              <a:t>して力</a:t>
            </a:r>
            <a:r>
              <a:rPr lang="ja-JP" altLang="en-US" sz="2000" dirty="0">
                <a:latin typeface="メイリオ" panose="020B0604030504040204" pitchFamily="50" charset="-128"/>
                <a:ea typeface="メイリオ" panose="020B0604030504040204" pitchFamily="50" charset="-128"/>
              </a:rPr>
              <a:t>が大きい</a:t>
            </a:r>
            <a:endParaRPr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 xmlns:a16="http://schemas.microsoft.com/office/drawing/2014/main" id="{8040607D-C2AF-4B1D-8B0F-8EE53AB94E73}"/>
              </a:ext>
            </a:extLst>
          </p:cNvPr>
          <p:cNvSpPr txBox="1"/>
          <p:nvPr/>
        </p:nvSpPr>
        <p:spPr>
          <a:xfrm>
            <a:off x="4297442" y="1273629"/>
            <a:ext cx="1721768" cy="707886"/>
          </a:xfrm>
          <a:prstGeom prst="rect">
            <a:avLst/>
          </a:prstGeom>
          <a:noFill/>
        </p:spPr>
        <p:txBody>
          <a:bodyPr wrap="square" rtlCol="0">
            <a:spAutoFit/>
          </a:bodyPr>
          <a:lstStyle/>
          <a:p>
            <a:r>
              <a:rPr lang="ja-JP" altLang="en-US" sz="2000" dirty="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9</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a:latin typeface="Arial" panose="020B0604020202020204" pitchFamily="34" charset="0"/>
                <a:ea typeface="メイリオ" panose="020B0604030504040204" pitchFamily="50" charset="-128"/>
                <a:cs typeface="Arial" panose="020B0604020202020204" pitchFamily="34" charset="0"/>
              </a:rPr>
              <a:t>（最大）</a:t>
            </a:r>
          </a:p>
        </p:txBody>
      </p:sp>
      <p:sp>
        <p:nvSpPr>
          <p:cNvPr id="16" name="正方形/長方形 15"/>
          <p:cNvSpPr/>
          <p:nvPr/>
        </p:nvSpPr>
        <p:spPr>
          <a:xfrm>
            <a:off x="4268487" y="4908399"/>
            <a:ext cx="4784066"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・時間の経過に対する力の減衰が早い</a:t>
            </a:r>
            <a:endParaRPr lang="en-US" altLang="ja-JP" sz="2000" dirty="0">
              <a:latin typeface="メイリオ" panose="020B0604030504040204" pitchFamily="50" charset="-128"/>
              <a:ea typeface="メイリオ" panose="020B0604030504040204" pitchFamily="50" charset="-128"/>
            </a:endParaRPr>
          </a:p>
        </p:txBody>
      </p:sp>
      <p:pic>
        <p:nvPicPr>
          <p:cNvPr id="53" name="図 52"/>
          <p:cNvPicPr>
            <a:picLocks noChangeAspect="1"/>
          </p:cNvPicPr>
          <p:nvPr/>
        </p:nvPicPr>
        <p:blipFill rotWithShape="1">
          <a:blip r:embed="rId5">
            <a:extLst>
              <a:ext uri="{28A0092B-C50C-407E-A947-70E740481C1C}">
                <a14:useLocalDpi xmlns:a14="http://schemas.microsoft.com/office/drawing/2010/main" val="0"/>
              </a:ext>
            </a:extLst>
          </a:blip>
          <a:srcRect r="1339"/>
          <a:stretch/>
        </p:blipFill>
        <p:spPr>
          <a:xfrm>
            <a:off x="731144" y="1038740"/>
            <a:ext cx="3469067" cy="4434321"/>
          </a:xfrm>
          <a:prstGeom prst="rect">
            <a:avLst/>
          </a:prstGeom>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r="1102"/>
          <a:stretch/>
        </p:blipFill>
        <p:spPr>
          <a:xfrm>
            <a:off x="739153" y="1038740"/>
            <a:ext cx="3453049" cy="4434321"/>
          </a:xfrm>
          <a:prstGeom prst="rect">
            <a:avLst/>
          </a:prstGeom>
        </p:spPr>
      </p:pic>
      <p:sp>
        <p:nvSpPr>
          <p:cNvPr id="55" name="テキスト ボックス 54">
            <a:extLst>
              <a:ext uri="{FF2B5EF4-FFF2-40B4-BE49-F238E27FC236}">
                <a16:creationId xmlns="" xmlns:a16="http://schemas.microsoft.com/office/drawing/2014/main" id="{2593B1A0-6823-834D-BB53-4E3E518EA3D6}"/>
              </a:ext>
            </a:extLst>
          </p:cNvPr>
          <p:cNvSpPr txBox="1"/>
          <p:nvPr/>
        </p:nvSpPr>
        <p:spPr>
          <a:xfrm>
            <a:off x="6596431" y="3043763"/>
            <a:ext cx="1247211" cy="461665"/>
          </a:xfrm>
          <a:prstGeom prst="rect">
            <a:avLst/>
          </a:prstGeom>
          <a:noFill/>
        </p:spPr>
        <p:txBody>
          <a:bodyPr wrap="square" rtlCol="0">
            <a:spAutoFit/>
          </a:bodyPr>
          <a:lstStyle/>
          <a:p>
            <a:pPr algn="ctr"/>
            <a:r>
              <a:rPr lang="en-US" altLang="ja-JP" sz="2400" dirty="0"/>
              <a:t>0.006 s</a:t>
            </a:r>
          </a:p>
        </p:txBody>
      </p:sp>
      <p:cxnSp>
        <p:nvCxnSpPr>
          <p:cNvPr id="56" name="直線コネクタ 55"/>
          <p:cNvCxnSpPr/>
          <p:nvPr/>
        </p:nvCxnSpPr>
        <p:spPr>
          <a:xfrm>
            <a:off x="6651094" y="1025379"/>
            <a:ext cx="9426" cy="2331516"/>
          </a:xfrm>
          <a:prstGeom prst="line">
            <a:avLst/>
          </a:prstGeom>
          <a:ln w="19050">
            <a:solidFill>
              <a:srgbClr val="3F97A4"/>
            </a:solidFill>
            <a:prstDash val="sysDash"/>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274207" y="3828864"/>
            <a:ext cx="4807301"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・最も充填が促進された時間帯</a:t>
            </a: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xit" presetSubtype="0" fill="hold" grpId="0" nodeType="withEffect">
                                  <p:stCondLst>
                                    <p:cond delay="0"/>
                                  </p:stCondLst>
                                  <p:childTnLst>
                                    <p:animEffect transition="out" filter="fad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4" grpId="0"/>
      <p:bldP spid="39" grpId="0"/>
      <p:bldP spid="42" grpId="0"/>
      <p:bldP spid="16" grpId="0"/>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8481" y="911971"/>
            <a:ext cx="2774750" cy="2081063"/>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071912"/>
            <a:ext cx="3851403" cy="3842245"/>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t>流入路が空気により</a:t>
            </a:r>
            <a:r>
              <a:rPr kumimoji="1" lang="ja-JP" altLang="en-US" sz="2400" dirty="0" smtClean="0"/>
              <a:t>遮断</a:t>
            </a:r>
            <a:endParaRPr kumimoji="1" lang="en-US" altLang="ja-JP" sz="2400" dirty="0" smtClean="0"/>
          </a:p>
          <a:p>
            <a:r>
              <a:rPr lang="ja-JP" altLang="en-US" sz="2400" dirty="0"/>
              <a:t>され</a:t>
            </a:r>
            <a:r>
              <a:rPr lang="ja-JP" altLang="en-US" sz="2400" dirty="0" smtClean="0"/>
              <a:t>充填</a:t>
            </a:r>
            <a:r>
              <a:rPr lang="ja-JP" altLang="en-US" sz="2400" dirty="0" smtClean="0"/>
              <a:t>完了が</a:t>
            </a:r>
            <a:r>
              <a:rPr lang="ja-JP" altLang="en-US" sz="2400" dirty="0" smtClean="0"/>
              <a:t>遅れた</a:t>
            </a:r>
            <a:endParaRPr kumimoji="1" lang="ja-JP" altLang="en-US" sz="2400" dirty="0"/>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270593" y="5561948"/>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21891" y="5690311"/>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空気によって流入路が狭められ充填完了</a:t>
            </a:r>
            <a:r>
              <a:rPr lang="ja-JP" altLang="en-US" sz="2400">
                <a:solidFill>
                  <a:srgbClr val="FF0000"/>
                </a:solidFill>
                <a:latin typeface="Meiryo" panose="020B0604030504040204" pitchFamily="34" charset="-128"/>
                <a:ea typeface="Meiryo" panose="020B0604030504040204" pitchFamily="34" charset="-128"/>
              </a:rPr>
              <a:t>時間に影響がでる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819453" y="5308920"/>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911588" y="3124941"/>
            <a:ext cx="439130" cy="428953"/>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969894" y="995866"/>
            <a:ext cx="941694" cy="3382661"/>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786832" y="3580914"/>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lang="ja-JP" altLang="en-US" sz="2400" dirty="0"/>
              <a:t>空気</a:t>
            </a:r>
            <a:r>
              <a:rPr kumimoji="1" lang="ja-JP" altLang="en-US" sz="2400" dirty="0" smtClean="0"/>
              <a:t>が抜け終わり、</a:t>
            </a:r>
            <a:endParaRPr kumimoji="1" lang="en-US" altLang="ja-JP" sz="2400" dirty="0" smtClean="0"/>
          </a:p>
          <a:p>
            <a:r>
              <a:rPr lang="ja-JP" altLang="en-US" sz="2400" dirty="0" smtClean="0"/>
              <a:t>フラックスが上昇</a:t>
            </a:r>
            <a:endParaRPr kumimoji="1" lang="ja-JP" altLang="en-US" sz="2400" dirty="0"/>
          </a:p>
        </p:txBody>
      </p:sp>
      <p:cxnSp>
        <p:nvCxnSpPr>
          <p:cNvPr id="19" name="直線コネクタ 18"/>
          <p:cNvCxnSpPr>
            <a:stCxn id="17" idx="5"/>
            <a:endCxn id="18" idx="1"/>
          </p:cNvCxnSpPr>
          <p:nvPr/>
        </p:nvCxnSpPr>
        <p:spPr>
          <a:xfrm>
            <a:off x="3416729" y="4294282"/>
            <a:ext cx="1972963" cy="587290"/>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7821297" y="995867"/>
            <a:ext cx="1" cy="2007008"/>
          </a:xfrm>
          <a:prstGeom prst="line">
            <a:avLst/>
          </a:prstGeom>
          <a:ln w="19050">
            <a:solidFill>
              <a:srgbClr val="3F97A4"/>
            </a:solidFill>
            <a:prstDash val="sysDash"/>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 xmlns:a16="http://schemas.microsoft.com/office/drawing/2014/main" id="{2593B1A0-6823-834D-BB53-4E3E518EA3D6}"/>
              </a:ext>
            </a:extLst>
          </p:cNvPr>
          <p:cNvSpPr txBox="1"/>
          <p:nvPr/>
        </p:nvSpPr>
        <p:spPr>
          <a:xfrm>
            <a:off x="6944157" y="2916505"/>
            <a:ext cx="1247211" cy="461665"/>
          </a:xfrm>
          <a:prstGeom prst="rect">
            <a:avLst/>
          </a:prstGeom>
          <a:noFill/>
        </p:spPr>
        <p:txBody>
          <a:bodyPr wrap="square" rtlCol="0">
            <a:spAutoFit/>
          </a:bodyPr>
          <a:lstStyle/>
          <a:p>
            <a:pPr algn="ctr"/>
            <a:r>
              <a:rPr lang="en-US" altLang="ja-JP" sz="2400" dirty="0"/>
              <a:t>0.014 s</a:t>
            </a:r>
          </a:p>
        </p:txBody>
      </p: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67651" y="1138311"/>
            <a:ext cx="708192" cy="3975094"/>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7438" y="4914157"/>
            <a:ext cx="3857684" cy="428480"/>
          </a:xfrm>
          <a:prstGeom prst="rect">
            <a:avLst/>
          </a:prstGeom>
        </p:spPr>
      </p:pic>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par>
                                <p:cTn id="25" presetID="14" presetClass="entr" presetSubtype="1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randombar(horizontal)">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502431" y="3432945"/>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下杵降下開始の瞬間に流体抗力および圧力勾配による力が粒子に作用し、粒子が引き込まれる。この力の大きさは、下杵の降下速度に比例して強くなる。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201709" y="2974772"/>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下杵の瞬間的な降下</a:t>
            </a:r>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が吸引効果を生み出す</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466430" y="3466182"/>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507400" y="4737590"/>
            <a:ext cx="7782491"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より</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多量の空気が流入し、粒子の流入路を制限する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下杵の降下速度に比例して流入路は狭まり、速度が大きすぎると流入路が遮断され充填完了の遅れにつながる。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201710" y="4282910"/>
            <a:ext cx="860064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取り込んだ</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空気が粒子の流入路を制限</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 </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466430" y="4774320"/>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040793"/>
            <a:ext cx="8088181"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吸引効果の作用メカニズムについて</a:t>
            </a:r>
            <a:r>
              <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つの特徴を明らかにできた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 xmlns:a16="http://schemas.microsoft.com/office/drawing/2014/main" id="{EBB9BA03-F82F-4F7D-8A4B-D9019D951B88}"/>
              </a:ext>
            </a:extLst>
          </p:cNvPr>
          <p:cNvSpPr txBox="1"/>
          <p:nvPr/>
        </p:nvSpPr>
        <p:spPr>
          <a:xfrm>
            <a:off x="502431" y="2124807"/>
            <a:ext cx="7787460"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一定</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以上の下杵の降下速度がない</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場合</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下杵と粒子の隙間が開かない。そのため粒子</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 xmlns:a16="http://schemas.microsoft.com/office/drawing/2014/main" id="{D8C0B001-A0D6-A14F-A918-6EE4BF3F64D0}"/>
              </a:ext>
            </a:extLst>
          </p:cNvPr>
          <p:cNvSpPr txBox="1"/>
          <p:nvPr/>
        </p:nvSpPr>
        <p:spPr>
          <a:xfrm>
            <a:off x="201709" y="166663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 xmlns:a16="http://schemas.microsoft.com/office/drawing/2014/main" id="{51E3F494-DFEB-4B7B-BF5D-6DC364459FDF}"/>
              </a:ext>
            </a:extLst>
          </p:cNvPr>
          <p:cNvSpPr/>
          <p:nvPr/>
        </p:nvSpPr>
        <p:spPr>
          <a:xfrm>
            <a:off x="466430" y="215804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下矢印 28">
            <a:extLst>
              <a:ext uri="{FF2B5EF4-FFF2-40B4-BE49-F238E27FC236}">
                <a16:creationId xmlns="" xmlns:a16="http://schemas.microsoft.com/office/drawing/2014/main" id="{F75BD82B-1F2C-8D48-ABC6-4DCF09391D73}"/>
              </a:ext>
            </a:extLst>
          </p:cNvPr>
          <p:cNvSpPr/>
          <p:nvPr/>
        </p:nvSpPr>
        <p:spPr>
          <a:xfrm rot="16200000">
            <a:off x="321813" y="552694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93098" y="5591048"/>
            <a:ext cx="7755022"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2800" dirty="0">
                <a:solidFill>
                  <a:srgbClr val="FF0000"/>
                </a:solidFill>
                <a:latin typeface="Meiryo" panose="020B0604030504040204" pitchFamily="34" charset="-128"/>
                <a:ea typeface="Meiryo" panose="020B0604030504040204" pitchFamily="34" charset="-128"/>
              </a:rPr>
              <a:t>実験では観測できない知見を得ることができた</a:t>
            </a:r>
            <a:endParaRPr lang="en-US" altLang="ja-JP" sz="28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30" grpId="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34850</TotalTime>
  <Words>1331</Words>
  <Application>Microsoft Office PowerPoint</Application>
  <PresentationFormat>画面に合わせる (4:3)</PresentationFormat>
  <Paragraphs>184</Paragraphs>
  <Slides>12</Slides>
  <Notes>9</Notes>
  <HiddenSlides>3</HiddenSlides>
  <MMClips>4</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12</vt:i4>
      </vt:variant>
    </vt:vector>
  </HeadingPairs>
  <TitlesOfParts>
    <vt:vector size="27"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本研究の目的</vt:lpstr>
      <vt:lpstr> 解析条件</vt:lpstr>
      <vt:lpstr> 結果・考察</vt:lpstr>
      <vt:lpstr> 結果・考察</vt:lpstr>
      <vt:lpstr> 結果・考察</vt:lpstr>
      <vt:lpstr> 結果・考察</vt:lpstr>
      <vt:lpstr> 結論</vt:lpstr>
      <vt:lpstr> 結果・考察</vt:lpstr>
      <vt:lpstr> 解析手法</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3985</cp:revision>
  <dcterms:created xsi:type="dcterms:W3CDTF">2018-11-05T05:45:49Z</dcterms:created>
  <dcterms:modified xsi:type="dcterms:W3CDTF">2019-07-30T05:18:55Z</dcterms:modified>
</cp:coreProperties>
</file>